
<file path=[Content_Types].xml><?xml version="1.0" encoding="utf-8"?>
<Types xmlns="http://schemas.openxmlformats.org/package/2006/content-types">
  <Default Extension="jpeg" ContentType="image/jpeg"/>
  <Default Extension="jpg" ContentType="image/jpeg"/>
  <Default Extension="jpg!d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8" r:id="rId2"/>
    <p:sldId id="257" r:id="rId3"/>
    <p:sldId id="268" r:id="rId4"/>
    <p:sldId id="276" r:id="rId5"/>
    <p:sldId id="269" r:id="rId6"/>
    <p:sldId id="285" r:id="rId7"/>
    <p:sldId id="286" r:id="rId8"/>
    <p:sldId id="260" r:id="rId9"/>
    <p:sldId id="277" r:id="rId10"/>
    <p:sldId id="264" r:id="rId11"/>
    <p:sldId id="270" r:id="rId12"/>
    <p:sldId id="278" r:id="rId13"/>
    <p:sldId id="288" r:id="rId14"/>
    <p:sldId id="259" r:id="rId15"/>
    <p:sldId id="280" r:id="rId16"/>
    <p:sldId id="279" r:id="rId17"/>
    <p:sldId id="283" r:id="rId18"/>
    <p:sldId id="282" r:id="rId19"/>
    <p:sldId id="263" r:id="rId20"/>
    <p:sldId id="284" r:id="rId21"/>
    <p:sldId id="265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807F83"/>
    <a:srgbClr val="4F2683"/>
    <a:srgbClr val="F6AC41"/>
    <a:srgbClr val="DE3B3C"/>
    <a:srgbClr val="ABC61F"/>
    <a:srgbClr val="1573BD"/>
    <a:srgbClr val="3C1B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8404"/>
  </p:normalViewPr>
  <p:slideViewPr>
    <p:cSldViewPr snapToGrid="0" snapToObjects="1">
      <p:cViewPr varScale="1">
        <p:scale>
          <a:sx n="101" d="100"/>
          <a:sy n="101" d="100"/>
        </p:scale>
        <p:origin x="196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9E7E02-177F-1742-9B54-4359DFA80663}" type="datetimeFigureOut">
              <a:rPr lang="en-US" smtClean="0"/>
              <a:t>5/30/22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90D64E-5987-2D4B-9D87-3BA09D935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8915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A97568-298B-6740-9B9F-550E69FACD20}" type="datetimeFigureOut">
              <a:rPr lang="en-US" smtClean="0"/>
              <a:t>5/30/22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DC7D68-8AC4-0440-B1C1-67A64591B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458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3018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16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559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563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6361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8556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23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16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419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711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673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54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909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405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486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16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09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4A24-CCD4-E849-8882-22BD847D2D41}" type="datetimeFigureOut">
              <a:rPr lang="en-US" smtClean="0"/>
              <a:t>5/30/22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273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4A24-CCD4-E849-8882-22BD847D2D41}" type="datetimeFigureOut">
              <a:rPr lang="en-US" smtClean="0"/>
              <a:t>5/30/22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881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4A24-CCD4-E849-8882-22BD847D2D41}" type="datetimeFigureOut">
              <a:rPr lang="en-US" smtClean="0"/>
              <a:t>5/30/22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5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4A24-CCD4-E849-8882-22BD847D2D41}" type="datetimeFigureOut">
              <a:rPr lang="en-US" smtClean="0"/>
              <a:t>5/30/22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36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4A24-CCD4-E849-8882-22BD847D2D41}" type="datetimeFigureOut">
              <a:rPr lang="en-US" smtClean="0"/>
              <a:t>5/30/22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723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4A24-CCD4-E849-8882-22BD847D2D41}" type="datetimeFigureOut">
              <a:rPr lang="en-US" smtClean="0"/>
              <a:t>5/30/22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721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4A24-CCD4-E849-8882-22BD847D2D41}" type="datetimeFigureOut">
              <a:rPr lang="en-US" smtClean="0"/>
              <a:t>5/30/22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41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4A24-CCD4-E849-8882-22BD847D2D41}" type="datetimeFigureOut">
              <a:rPr lang="en-US" smtClean="0"/>
              <a:t>5/30/22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55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4A24-CCD4-E849-8882-22BD847D2D41}" type="datetimeFigureOut">
              <a:rPr lang="en-US" smtClean="0"/>
              <a:t>5/30/22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4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4A24-CCD4-E849-8882-22BD847D2D41}" type="datetimeFigureOut">
              <a:rPr lang="en-US" smtClean="0"/>
              <a:t>5/30/22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66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4A24-CCD4-E849-8882-22BD847D2D41}" type="datetimeFigureOut">
              <a:rPr lang="en-US" smtClean="0"/>
              <a:t>5/30/22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190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34A24-CCD4-E849-8882-22BD847D2D41}" type="datetimeFigureOut">
              <a:rPr lang="en-US" smtClean="0"/>
              <a:t>5/30/22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07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ycorporatedir.com/png/72772-bin-symbol-recycling-baskets-paper-minimisation-rubbish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mstackh@uwo.ca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pxhere.com/en/photo/870008" TargetMode="External"/><Relationship Id="rId3" Type="http://schemas.openxmlformats.org/officeDocument/2006/relationships/image" Target="../media/image4.jpg"/><Relationship Id="rId7" Type="http://schemas.openxmlformats.org/officeDocument/2006/relationships/image" Target="../media/image6.jpg!d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lickr.com/photos/northernroads/15308108429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www.pikist.com/free-photo-sasea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reepngimg.com/png/12768-education-picture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www.publicdomainpictures.net/en/view-image.php?image=311194&amp;picture=climate-change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cednet-rcdec.ca/en/regional_networks/atlantic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3926" y="573851"/>
            <a:ext cx="800570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3C1B71"/>
                </a:solidFill>
                <a:latin typeface="Arial"/>
                <a:cs typeface="Arial Unicode MS"/>
              </a:rPr>
              <a:t>Outdoor Leisure Activities and Perceptions of Environmental Degradation in Atlantic Canada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00889" y="6302963"/>
            <a:ext cx="318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4F2683"/>
                </a:solidFill>
                <a:latin typeface="Arial"/>
                <a:cs typeface="Arial"/>
              </a:rPr>
              <a:t>Department of Sociology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D1C27D-05E9-9D4B-9C10-35027FC146D4}"/>
              </a:ext>
            </a:extLst>
          </p:cNvPr>
          <p:cNvSpPr txBox="1"/>
          <p:nvPr/>
        </p:nvSpPr>
        <p:spPr>
          <a:xfrm>
            <a:off x="558140" y="3374618"/>
            <a:ext cx="44769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Matthew Stackhouse, PhD student</a:t>
            </a:r>
          </a:p>
          <a:p>
            <a:r>
              <a:rPr lang="en-US" i="1" dirty="0"/>
              <a:t>University of Western Ontario</a:t>
            </a:r>
          </a:p>
          <a:p>
            <a:endParaRPr lang="en-US" dirty="0"/>
          </a:p>
          <a:p>
            <a:r>
              <a:rPr lang="en-US" dirty="0"/>
              <a:t>Dr. Howard Ramos</a:t>
            </a:r>
          </a:p>
          <a:p>
            <a:r>
              <a:rPr lang="en-US" i="1" dirty="0"/>
              <a:t>University of Western Ontario</a:t>
            </a:r>
          </a:p>
          <a:p>
            <a:endParaRPr lang="en-US" dirty="0"/>
          </a:p>
          <a:p>
            <a:r>
              <a:rPr lang="en-US" dirty="0"/>
              <a:t>Dr. Karen Foster</a:t>
            </a:r>
          </a:p>
          <a:p>
            <a:r>
              <a:rPr lang="en-US" i="1" dirty="0"/>
              <a:t>Dalhousie University</a:t>
            </a:r>
          </a:p>
        </p:txBody>
      </p:sp>
    </p:spTree>
    <p:extLst>
      <p:ext uri="{BB962C8B-B14F-4D97-AF65-F5344CB8AC3E}">
        <p14:creationId xmlns:p14="http://schemas.microsoft.com/office/powerpoint/2010/main" val="405048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3926" y="345374"/>
            <a:ext cx="800570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000" b="1" dirty="0">
                <a:solidFill>
                  <a:srgbClr val="3B1B70"/>
                </a:solidFill>
                <a:latin typeface="Arial"/>
                <a:cs typeface="Arial Unicode MS"/>
              </a:rPr>
              <a:t>Measures: Dependent Variable</a:t>
            </a:r>
          </a:p>
          <a:p>
            <a:pPr marL="685800" indent="-685800">
              <a:buFont typeface="Arial"/>
              <a:buChar char="•"/>
            </a:pPr>
            <a:endParaRPr lang="en-US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dirty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4400" b="1" dirty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1A4F27-220C-8D43-B1C3-2021EB14FE2F}"/>
              </a:ext>
            </a:extLst>
          </p:cNvPr>
          <p:cNvSpPr txBox="1"/>
          <p:nvPr/>
        </p:nvSpPr>
        <p:spPr>
          <a:xfrm>
            <a:off x="5700889" y="6302963"/>
            <a:ext cx="318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Department of Sociology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0FCE7E-5F1D-8840-A277-CB083C2CB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0"/>
            <a:ext cx="9144000" cy="468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3926" y="573851"/>
            <a:ext cx="800570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endParaRPr lang="en-US" sz="5000" b="1" dirty="0">
              <a:solidFill>
                <a:srgbClr val="3B1B70"/>
              </a:solidFill>
              <a:latin typeface="Arial"/>
              <a:cs typeface="Arial Unicode MS"/>
            </a:endParaRP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1A4F27-220C-8D43-B1C3-2021EB14FE2F}"/>
              </a:ext>
            </a:extLst>
          </p:cNvPr>
          <p:cNvSpPr txBox="1"/>
          <p:nvPr/>
        </p:nvSpPr>
        <p:spPr>
          <a:xfrm>
            <a:off x="5700889" y="6302963"/>
            <a:ext cx="318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Department of Sociology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F683D3-EDAA-9E43-A8F9-A7B4A0C90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7380"/>
            <a:ext cx="9144000" cy="457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4BD0A3-230C-A04E-8A93-BD16A8FE5AD6}"/>
              </a:ext>
            </a:extLst>
          </p:cNvPr>
          <p:cNvSpPr txBox="1"/>
          <p:nvPr/>
        </p:nvSpPr>
        <p:spPr>
          <a:xfrm>
            <a:off x="413926" y="345374"/>
            <a:ext cx="800570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000" b="1" dirty="0">
                <a:solidFill>
                  <a:srgbClr val="3B1B70"/>
                </a:solidFill>
                <a:latin typeface="Arial"/>
                <a:cs typeface="Arial Unicode MS"/>
              </a:rPr>
              <a:t>Measures: Independent Variable</a:t>
            </a:r>
          </a:p>
          <a:p>
            <a:pPr marL="685800" indent="-685800">
              <a:buFont typeface="Arial"/>
              <a:buChar char="•"/>
            </a:pPr>
            <a:endParaRPr lang="en-US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dirty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4400" b="1" dirty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185826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A1A4F27-220C-8D43-B1C3-2021EB14FE2F}"/>
              </a:ext>
            </a:extLst>
          </p:cNvPr>
          <p:cNvSpPr txBox="1"/>
          <p:nvPr/>
        </p:nvSpPr>
        <p:spPr>
          <a:xfrm>
            <a:off x="5700889" y="6302963"/>
            <a:ext cx="318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Department of Sociology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2D76EE-6D34-4541-B137-E3262D8FA46E}"/>
              </a:ext>
            </a:extLst>
          </p:cNvPr>
          <p:cNvSpPr txBox="1"/>
          <p:nvPr/>
        </p:nvSpPr>
        <p:spPr>
          <a:xfrm>
            <a:off x="413926" y="345374"/>
            <a:ext cx="847607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b="1" dirty="0">
                <a:solidFill>
                  <a:srgbClr val="3B1B70"/>
                </a:solidFill>
                <a:latin typeface="Arial"/>
                <a:cs typeface="Arial Unicode MS"/>
              </a:rPr>
              <a:t>Measures: Principal Component Analysis</a:t>
            </a:r>
          </a:p>
          <a:p>
            <a:pPr marL="685800" indent="-685800">
              <a:buFont typeface="Arial"/>
              <a:buChar char="•"/>
            </a:pPr>
            <a:endParaRPr lang="en-US" sz="12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1200" dirty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3200" b="1" dirty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B864C5-C3B6-1447-9DC4-ABDBFD0D3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646" y="1104404"/>
            <a:ext cx="6748707" cy="500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1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A1A4F27-220C-8D43-B1C3-2021EB14FE2F}"/>
              </a:ext>
            </a:extLst>
          </p:cNvPr>
          <p:cNvSpPr txBox="1"/>
          <p:nvPr/>
        </p:nvSpPr>
        <p:spPr>
          <a:xfrm>
            <a:off x="5700889" y="6302963"/>
            <a:ext cx="318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Department of Sociology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2D76EE-6D34-4541-B137-E3262D8FA46E}"/>
              </a:ext>
            </a:extLst>
          </p:cNvPr>
          <p:cNvSpPr txBox="1"/>
          <p:nvPr/>
        </p:nvSpPr>
        <p:spPr>
          <a:xfrm>
            <a:off x="413926" y="345374"/>
            <a:ext cx="800570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000" b="1" dirty="0">
                <a:solidFill>
                  <a:srgbClr val="3B1B70"/>
                </a:solidFill>
                <a:latin typeface="Arial"/>
                <a:cs typeface="Arial Unicode MS"/>
              </a:rPr>
              <a:t>Measures: Covariates</a:t>
            </a: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66BBB7-70D7-9344-A3D2-692B90BABF68}"/>
              </a:ext>
            </a:extLst>
          </p:cNvPr>
          <p:cNvSpPr txBox="1"/>
          <p:nvPr/>
        </p:nvSpPr>
        <p:spPr>
          <a:xfrm>
            <a:off x="413926" y="1536700"/>
            <a:ext cx="80057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Education measure</a:t>
            </a:r>
            <a:r>
              <a:rPr lang="en-US" dirty="0"/>
              <a:t>: </a:t>
            </a:r>
          </a:p>
          <a:p>
            <a:pPr marL="342900" indent="-342900">
              <a:buAutoNum type="arabicPeriod"/>
            </a:pPr>
            <a:r>
              <a:rPr lang="en-US" dirty="0"/>
              <a:t>high school diploma or less,</a:t>
            </a:r>
          </a:p>
          <a:p>
            <a:pPr marL="342900" indent="-342900">
              <a:buAutoNum type="arabicPeriod"/>
            </a:pPr>
            <a:r>
              <a:rPr lang="en-US" dirty="0"/>
              <a:t>post-secondary certificate/diploma below bachelors, </a:t>
            </a:r>
          </a:p>
          <a:p>
            <a:pPr marL="342900" indent="-342900">
              <a:buAutoNum type="arabicPeriod"/>
            </a:pPr>
            <a:r>
              <a:rPr lang="en-US" dirty="0"/>
              <a:t>bachelor’s degree,</a:t>
            </a:r>
          </a:p>
          <a:p>
            <a:pPr marL="342900" indent="-342900">
              <a:buAutoNum type="arabicPeriod"/>
            </a:pPr>
            <a:r>
              <a:rPr lang="en-US" dirty="0"/>
              <a:t>Certificate, diploma, or degree above bachelors  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b="1" dirty="0"/>
              <a:t>Sociodemographic covariates</a:t>
            </a:r>
            <a:r>
              <a:rPr lang="en-US" dirty="0"/>
              <a:t>: gender, respondents age, marital status, immigrant/refugee status, visible minority status, indigenous status, Atlantic province of residence, rural-urban residency.</a:t>
            </a:r>
          </a:p>
          <a:p>
            <a:endParaRPr lang="en-US" dirty="0"/>
          </a:p>
          <a:p>
            <a:r>
              <a:rPr lang="en-US" b="1" dirty="0"/>
              <a:t>Socioeconomic covariates: </a:t>
            </a:r>
            <a:r>
              <a:rPr lang="en-US" dirty="0"/>
              <a:t>dwelling type and proportion of income spent on housing.</a:t>
            </a:r>
            <a:endParaRPr lang="en-US" b="1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338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04628" y="2567226"/>
            <a:ext cx="45625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bg1"/>
                </a:solidFill>
                <a:latin typeface="Arial"/>
                <a:cs typeface="Arial Unicode MS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F1B5E1-07AF-BE43-BA97-1F43EB511FA5}"/>
              </a:ext>
            </a:extLst>
          </p:cNvPr>
          <p:cNvSpPr txBox="1"/>
          <p:nvPr/>
        </p:nvSpPr>
        <p:spPr>
          <a:xfrm>
            <a:off x="5700889" y="6302963"/>
            <a:ext cx="318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Department of Sociology</a:t>
            </a:r>
          </a:p>
        </p:txBody>
      </p:sp>
    </p:spTree>
    <p:extLst>
      <p:ext uri="{BB962C8B-B14F-4D97-AF65-F5344CB8AC3E}">
        <p14:creationId xmlns:p14="http://schemas.microsoft.com/office/powerpoint/2010/main" val="413007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0175" y="99474"/>
            <a:ext cx="800570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3B1B70"/>
                </a:solidFill>
                <a:latin typeface="Arial"/>
                <a:cs typeface="Arial Unicode MS"/>
              </a:rPr>
              <a:t>Results</a:t>
            </a: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F34631-8523-2944-AC3A-BA5BE0C8D84C}"/>
              </a:ext>
            </a:extLst>
          </p:cNvPr>
          <p:cNvSpPr txBox="1"/>
          <p:nvPr/>
        </p:nvSpPr>
        <p:spPr>
          <a:xfrm>
            <a:off x="5700889" y="6302963"/>
            <a:ext cx="318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Department of Sociology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AA531C-8F11-764C-8900-1BC628D14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4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0175" y="99474"/>
            <a:ext cx="800570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3B1B70"/>
                </a:solidFill>
                <a:latin typeface="Arial"/>
                <a:cs typeface="Arial Unicode MS"/>
              </a:rPr>
              <a:t>Results</a:t>
            </a: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F34631-8523-2944-AC3A-BA5BE0C8D84C}"/>
              </a:ext>
            </a:extLst>
          </p:cNvPr>
          <p:cNvSpPr txBox="1"/>
          <p:nvPr/>
        </p:nvSpPr>
        <p:spPr>
          <a:xfrm>
            <a:off x="5700889" y="6302963"/>
            <a:ext cx="318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Department of Sociology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7F0F1E-5B94-374A-9583-5173576F4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19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0175" y="99474"/>
            <a:ext cx="800570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3B1B70"/>
                </a:solidFill>
                <a:latin typeface="Arial"/>
                <a:cs typeface="Arial Unicode MS"/>
              </a:rPr>
              <a:t>Results</a:t>
            </a: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F34631-8523-2944-AC3A-BA5BE0C8D84C}"/>
              </a:ext>
            </a:extLst>
          </p:cNvPr>
          <p:cNvSpPr txBox="1"/>
          <p:nvPr/>
        </p:nvSpPr>
        <p:spPr>
          <a:xfrm>
            <a:off x="5700889" y="6302963"/>
            <a:ext cx="318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Department of Sociology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8EB418-30A0-BC44-BECD-E4856CDB3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4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0175" y="99474"/>
            <a:ext cx="800570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3B1B70"/>
                </a:solidFill>
                <a:latin typeface="Arial"/>
                <a:cs typeface="Arial Unicode MS"/>
              </a:rPr>
              <a:t>Results</a:t>
            </a: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F34631-8523-2944-AC3A-BA5BE0C8D84C}"/>
              </a:ext>
            </a:extLst>
          </p:cNvPr>
          <p:cNvSpPr txBox="1"/>
          <p:nvPr/>
        </p:nvSpPr>
        <p:spPr>
          <a:xfrm>
            <a:off x="5700889" y="6302963"/>
            <a:ext cx="318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Department of Sociology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3ADF4-3B41-D84F-BF94-2764FADD5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5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3926" y="573851"/>
            <a:ext cx="800570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000" b="1" dirty="0">
                <a:solidFill>
                  <a:srgbClr val="3B1B70"/>
                </a:solidFill>
                <a:latin typeface="Arial"/>
                <a:cs typeface="Arial Unicode MS"/>
              </a:rPr>
              <a:t>Discussion of Findings</a:t>
            </a: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BFCDAF-F325-6D4A-BDBA-E887A18955BA}"/>
              </a:ext>
            </a:extLst>
          </p:cNvPr>
          <p:cNvSpPr txBox="1"/>
          <p:nvPr/>
        </p:nvSpPr>
        <p:spPr>
          <a:xfrm>
            <a:off x="5700889" y="6302963"/>
            <a:ext cx="318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Department of Sociology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6CB0E1-A978-844C-A528-4AFBAA6AD02D}"/>
              </a:ext>
            </a:extLst>
          </p:cNvPr>
          <p:cNvSpPr txBox="1"/>
          <p:nvPr/>
        </p:nvSpPr>
        <p:spPr>
          <a:xfrm>
            <a:off x="413925" y="1314719"/>
            <a:ext cx="8316149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Appreciative outdoor leisure associated with perception of environment degradation on 3 key indicators (quality of natural environment, water quality, and green space), net of controls.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High-resource leisure, high-intensity PA, or exploration classes associated with select perceptions of degradation.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Each leisure category uniquely shapes perceptions.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Only one category – low-resource leisure – is associated with environment improvement/no change.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Education </a:t>
            </a:r>
            <a:r>
              <a:rPr lang="en-US" sz="2200" i="1" dirty="0"/>
              <a:t>does</a:t>
            </a:r>
            <a:r>
              <a:rPr lang="en-US" sz="2200" dirty="0"/>
              <a:t> </a:t>
            </a:r>
            <a:r>
              <a:rPr lang="en-US" sz="2200" i="1" dirty="0"/>
              <a:t>not</a:t>
            </a:r>
            <a:r>
              <a:rPr lang="en-US" sz="2200" dirty="0"/>
              <a:t> explain perceptions of environment degradation.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pPr marL="285750" indent="-285750">
              <a:buFontTx/>
              <a:buChar char="-"/>
            </a:pPr>
            <a:endParaRPr lang="en-US" sz="2200" dirty="0"/>
          </a:p>
          <a:p>
            <a:pPr marL="285750" indent="-285750">
              <a:buFontTx/>
              <a:buChar char="-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17048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3926" y="573851"/>
            <a:ext cx="80057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000" b="1">
                <a:solidFill>
                  <a:srgbClr val="3C1B71"/>
                </a:solidFill>
                <a:latin typeface="Arial"/>
                <a:cs typeface="Arial Unicode MS"/>
              </a:rPr>
              <a:t>Background</a:t>
            </a:r>
          </a:p>
          <a:p>
            <a:endParaRPr lang="en-US" sz="6000" b="1" dirty="0">
              <a:solidFill>
                <a:srgbClr val="000000"/>
              </a:solidFill>
              <a:latin typeface="Arial"/>
              <a:cs typeface="Arial Unicode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00889" y="6302963"/>
            <a:ext cx="318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Department of Sociology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D3F337-FFD1-8C4B-875F-8A6FB1D471F2}"/>
              </a:ext>
            </a:extLst>
          </p:cNvPr>
          <p:cNvSpPr txBox="1"/>
          <p:nvPr/>
        </p:nvSpPr>
        <p:spPr>
          <a:xfrm>
            <a:off x="413926" y="1567543"/>
            <a:ext cx="449058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Importance for examining perceptions</a:t>
            </a:r>
            <a:r>
              <a:rPr lang="en-US" sz="2000" dirty="0"/>
              <a:t>: strong predictors for adopting more pro-environmental </a:t>
            </a:r>
            <a:r>
              <a:rPr lang="en-US" sz="2000" dirty="0" err="1"/>
              <a:t>behaviours</a:t>
            </a:r>
            <a:r>
              <a:rPr lang="en-US" sz="2000" dirty="0"/>
              <a:t> and practices.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Critical tool needed for designing, planning and implementing policy design at a local level.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Q1</a:t>
            </a:r>
            <a:r>
              <a:rPr lang="en-US" sz="2000" dirty="0"/>
              <a:t>: What promotes perceptions of environment change?</a:t>
            </a:r>
          </a:p>
        </p:txBody>
      </p:sp>
      <p:pic>
        <p:nvPicPr>
          <p:cNvPr id="16" name="Picture 15" descr="Download Bin Symbol Recycling Baskets Paper Minimisation Rubbish HQ PNG ...">
            <a:extLst>
              <a:ext uri="{FF2B5EF4-FFF2-40B4-BE49-F238E27FC236}">
                <a16:creationId xmlns:a16="http://schemas.microsoft.com/office/drawing/2014/main" id="{C7B813EF-FBA1-BE46-80A3-8AE3CCB04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118100" y="1248118"/>
            <a:ext cx="38862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4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38E098-070A-874D-A1DF-CAF3526E947B}"/>
              </a:ext>
            </a:extLst>
          </p:cNvPr>
          <p:cNvSpPr txBox="1"/>
          <p:nvPr/>
        </p:nvSpPr>
        <p:spPr>
          <a:xfrm>
            <a:off x="413926" y="573851"/>
            <a:ext cx="800570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000" b="1" dirty="0">
                <a:solidFill>
                  <a:srgbClr val="3B1B70"/>
                </a:solidFill>
                <a:latin typeface="Arial"/>
                <a:cs typeface="Arial Unicode MS"/>
              </a:rPr>
              <a:t>Discussion of Findings</a:t>
            </a: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ECC60-52D0-0F42-8B26-3E037A08C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926" y="1433946"/>
            <a:ext cx="8579922" cy="4525963"/>
          </a:xfrm>
        </p:spPr>
        <p:txBody>
          <a:bodyPr>
            <a:normAutofit/>
          </a:bodyPr>
          <a:lstStyle/>
          <a:p>
            <a:r>
              <a:rPr lang="en-US" sz="2200" dirty="0"/>
              <a:t>Results suggest that an ecological habitus comprised of dynamic/intimate exposure to environment terrain may increase sensitivities to perception of environment change.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Those practices are costly and not accessible to all people.</a:t>
            </a:r>
          </a:p>
          <a:p>
            <a:endParaRPr lang="en-US" sz="2200" dirty="0"/>
          </a:p>
          <a:p>
            <a:r>
              <a:rPr lang="en-US" sz="2200" dirty="0"/>
              <a:t>There is likely ecological capital that overlaps with other forms of capital.</a:t>
            </a:r>
          </a:p>
          <a:p>
            <a:endParaRPr lang="en-US" sz="2200" dirty="0"/>
          </a:p>
          <a:p>
            <a:r>
              <a:rPr lang="en-US" sz="2200" dirty="0"/>
              <a:t>Policymakers should explore strategies that encourage and support access to dynamic outdoor leisure and limit barriers to accessing more costly resources. 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BE9F60-1389-FE43-BF5F-1C4AF75CA258}"/>
              </a:ext>
            </a:extLst>
          </p:cNvPr>
          <p:cNvSpPr txBox="1"/>
          <p:nvPr/>
        </p:nvSpPr>
        <p:spPr>
          <a:xfrm>
            <a:off x="5700889" y="6302963"/>
            <a:ext cx="318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Department of Sociology</a:t>
            </a:r>
          </a:p>
        </p:txBody>
      </p:sp>
    </p:spTree>
    <p:extLst>
      <p:ext uri="{BB962C8B-B14F-4D97-AF65-F5344CB8AC3E}">
        <p14:creationId xmlns:p14="http://schemas.microsoft.com/office/powerpoint/2010/main" val="3392144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683C93-DDB5-064A-945C-43107E5BFB57}"/>
              </a:ext>
            </a:extLst>
          </p:cNvPr>
          <p:cNvSpPr txBox="1"/>
          <p:nvPr/>
        </p:nvSpPr>
        <p:spPr>
          <a:xfrm>
            <a:off x="5700889" y="6302963"/>
            <a:ext cx="318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Department of Sociology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FC90C5-BC09-1543-A755-79A25A686623}"/>
              </a:ext>
            </a:extLst>
          </p:cNvPr>
          <p:cNvSpPr txBox="1"/>
          <p:nvPr/>
        </p:nvSpPr>
        <p:spPr>
          <a:xfrm>
            <a:off x="706582" y="2083130"/>
            <a:ext cx="77308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Thank you.</a:t>
            </a:r>
            <a:endParaRPr lang="en-US" sz="2800" dirty="0">
              <a:sym typeface="Wingdings" pitchFamily="2" charset="2"/>
            </a:endParaRPr>
          </a:p>
          <a:p>
            <a:pPr algn="ctr"/>
            <a:endParaRPr lang="en-US" sz="2800" dirty="0">
              <a:sym typeface="Wingdings" pitchFamily="2" charset="2"/>
            </a:endParaRPr>
          </a:p>
          <a:p>
            <a:pPr algn="ctr"/>
            <a:r>
              <a:rPr lang="en-US" sz="2800" dirty="0">
                <a:sym typeface="Wingdings" pitchFamily="2" charset="2"/>
              </a:rPr>
              <a:t>Please email me at </a:t>
            </a:r>
            <a:r>
              <a:rPr lang="en-US" sz="2800" dirty="0">
                <a:sym typeface="Wingdings" pitchFamily="2" charset="2"/>
                <a:hlinkClick r:id="rId3"/>
              </a:rPr>
              <a:t>mstackh@uwo.ca</a:t>
            </a:r>
            <a:r>
              <a:rPr lang="en-US" sz="2800" dirty="0">
                <a:sym typeface="Wingdings" pitchFamily="2" charset="2"/>
              </a:rPr>
              <a:t> for any feedback, input, or questions .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8751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3926" y="573851"/>
            <a:ext cx="80057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000" b="1" dirty="0">
                <a:solidFill>
                  <a:srgbClr val="3C1B71"/>
                </a:solidFill>
                <a:latin typeface="Arial"/>
                <a:cs typeface="Arial Unicode MS"/>
              </a:rPr>
              <a:t>Background</a:t>
            </a:r>
          </a:p>
          <a:p>
            <a:endParaRPr lang="en-US" sz="6000" b="1" dirty="0">
              <a:solidFill>
                <a:srgbClr val="000000"/>
              </a:solidFill>
              <a:latin typeface="Arial"/>
              <a:cs typeface="Arial Unicode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00889" y="6302963"/>
            <a:ext cx="318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Department of Sociology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9989B-EA30-694D-8724-526F12AA2EC7}"/>
              </a:ext>
            </a:extLst>
          </p:cNvPr>
          <p:cNvSpPr txBox="1"/>
          <p:nvPr/>
        </p:nvSpPr>
        <p:spPr>
          <a:xfrm>
            <a:off x="413926" y="1567543"/>
            <a:ext cx="471528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Perceptions may be shaped by increase exposure to environment via leisure practices.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Capital and habitus in a socio—ecological context.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Ecological habitus</a:t>
            </a:r>
            <a:r>
              <a:rPr lang="en-US" sz="2400" dirty="0"/>
              <a:t>: “ecologically relevant aspects of habitus.”</a:t>
            </a:r>
            <a:r>
              <a:rPr lang="en-US" sz="1600" dirty="0">
                <a:solidFill>
                  <a:srgbClr val="807F83"/>
                </a:solidFill>
              </a:rPr>
              <a:t> (Kasper, 2009: 320)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8" name="Picture 7" descr="sunset, sport, jogging, silhouette, nature, the activity ...">
            <a:extLst>
              <a:ext uri="{FF2B5EF4-FFF2-40B4-BE49-F238E27FC236}">
                <a16:creationId xmlns:a16="http://schemas.microsoft.com/office/drawing/2014/main" id="{35A22FB4-D8B7-2646-B88F-726523520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129213" y="0"/>
            <a:ext cx="4014787" cy="2992978"/>
          </a:xfrm>
          <a:prstGeom prst="rect">
            <a:avLst/>
          </a:prstGeom>
        </p:spPr>
      </p:pic>
      <p:pic>
        <p:nvPicPr>
          <p:cNvPr id="15" name="Picture 14" descr="ATVing in Algoma Country, Ontario (216) | What A Ride | Flickr">
            <a:extLst>
              <a:ext uri="{FF2B5EF4-FFF2-40B4-BE49-F238E27FC236}">
                <a16:creationId xmlns:a16="http://schemas.microsoft.com/office/drawing/2014/main" id="{A2B3C494-8B2C-4C43-A52A-6141652354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948815" y="2992978"/>
            <a:ext cx="2195185" cy="3100893"/>
          </a:xfrm>
          <a:prstGeom prst="rect">
            <a:avLst/>
          </a:prstGeom>
        </p:spPr>
      </p:pic>
      <p:pic>
        <p:nvPicPr>
          <p:cNvPr id="18" name="Picture 17" descr="Free Images : beach, sea, coast, ocean, person, shore ...">
            <a:extLst>
              <a:ext uri="{FF2B5EF4-FFF2-40B4-BE49-F238E27FC236}">
                <a16:creationId xmlns:a16="http://schemas.microsoft.com/office/drawing/2014/main" id="{05DFD70B-8941-B14A-97DB-DFAB44F65A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129213" y="2992978"/>
            <a:ext cx="1819602" cy="310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3926" y="573851"/>
            <a:ext cx="80057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000" b="1" dirty="0">
                <a:solidFill>
                  <a:srgbClr val="3C1B71"/>
                </a:solidFill>
                <a:latin typeface="Arial"/>
                <a:cs typeface="Arial Unicode MS"/>
              </a:rPr>
              <a:t>Background</a:t>
            </a:r>
          </a:p>
          <a:p>
            <a:endParaRPr lang="en-US" sz="6000" b="1" dirty="0">
              <a:solidFill>
                <a:srgbClr val="000000"/>
              </a:solidFill>
              <a:latin typeface="Arial"/>
              <a:cs typeface="Arial Unicode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00889" y="6302963"/>
            <a:ext cx="318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Department of Sociology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663B9C-1162-E44E-8217-61C9C43AC003}"/>
              </a:ext>
            </a:extLst>
          </p:cNvPr>
          <p:cNvSpPr txBox="1"/>
          <p:nvPr/>
        </p:nvSpPr>
        <p:spPr>
          <a:xfrm>
            <a:off x="413927" y="1567543"/>
            <a:ext cx="864694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Dunlap &amp; Heffernan (1975): </a:t>
            </a:r>
            <a:r>
              <a:rPr lang="en-US" sz="2200" dirty="0"/>
              <a:t>original hypotheses for outdoor leisure activities and perceptions of environment change.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Recent work in this research area has refined since </a:t>
            </a:r>
            <a:r>
              <a:rPr lang="en-US" sz="1400" dirty="0">
                <a:solidFill>
                  <a:srgbClr val="807F83"/>
                </a:solidFill>
              </a:rPr>
              <a:t>(Barnett et al., 2018; Knight &amp; Hao, 2022; Deville et al., 2021).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807F83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57D368-D282-AA45-8879-9B403159F26D}"/>
              </a:ext>
            </a:extLst>
          </p:cNvPr>
          <p:cNvSpPr txBox="1"/>
          <p:nvPr/>
        </p:nvSpPr>
        <p:spPr>
          <a:xfrm>
            <a:off x="413926" y="3443799"/>
            <a:ext cx="800570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/>
              <a:t>Q2</a:t>
            </a:r>
            <a:r>
              <a:rPr lang="en-US" sz="2200" dirty="0"/>
              <a:t>: Are ‘appreciative’ outdoor activity classes more likely to report perceptions of environment degradation, net of social characteristics?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/>
              <a:t>Q3: </a:t>
            </a:r>
            <a:r>
              <a:rPr lang="en-US" sz="2200" dirty="0"/>
              <a:t>How does this compare with other types of outdoor leisure	classes?</a:t>
            </a:r>
          </a:p>
        </p:txBody>
      </p:sp>
    </p:spTree>
    <p:extLst>
      <p:ext uri="{BB962C8B-B14F-4D97-AF65-F5344CB8AC3E}">
        <p14:creationId xmlns:p14="http://schemas.microsoft.com/office/powerpoint/2010/main" val="91403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3925" y="573851"/>
            <a:ext cx="83161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000" b="1" dirty="0">
                <a:solidFill>
                  <a:srgbClr val="3C1B71"/>
                </a:solidFill>
                <a:latin typeface="Arial"/>
                <a:cs typeface="Arial Unicode MS"/>
              </a:rPr>
              <a:t>Background</a:t>
            </a:r>
            <a:r>
              <a:rPr lang="en-US" sz="3600" b="1" dirty="0">
                <a:solidFill>
                  <a:srgbClr val="3C1B71"/>
                </a:solidFill>
                <a:latin typeface="Arial"/>
                <a:cs typeface="Arial Unicode MS"/>
              </a:rPr>
              <a:t>: Education</a:t>
            </a:r>
          </a:p>
          <a:p>
            <a:endParaRPr lang="en-US" sz="4000" b="1" dirty="0">
              <a:solidFill>
                <a:srgbClr val="000000"/>
              </a:solidFill>
              <a:latin typeface="Arial"/>
              <a:cs typeface="Arial Unicode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00889" y="6302963"/>
            <a:ext cx="318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Department of Sociology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663B9C-1162-E44E-8217-61C9C43AC003}"/>
              </a:ext>
            </a:extLst>
          </p:cNvPr>
          <p:cNvSpPr txBox="1"/>
          <p:nvPr/>
        </p:nvSpPr>
        <p:spPr>
          <a:xfrm>
            <a:off x="413927" y="1567543"/>
            <a:ext cx="5286962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Education linked to environmental concern.</a:t>
            </a: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Well-educated more concerned with environmental issues; likely to adopt pro-environmental attitudes, </a:t>
            </a:r>
            <a:r>
              <a:rPr lang="en-US" sz="2200" dirty="0" err="1"/>
              <a:t>behaviours</a:t>
            </a:r>
            <a:r>
              <a:rPr lang="en-US" sz="2200" dirty="0"/>
              <a:t>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Enables learned-effectiveness.</a:t>
            </a:r>
          </a:p>
          <a:p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Q4</a:t>
            </a:r>
            <a:r>
              <a:rPr lang="en-US" sz="2200" dirty="0"/>
              <a:t>: Does education explain some or all of the association between outdoor leisure and perceptions of environment degradation?</a:t>
            </a:r>
          </a:p>
        </p:txBody>
      </p:sp>
      <p:pic>
        <p:nvPicPr>
          <p:cNvPr id="3" name="Picture 2" descr="Climate Change Free Stock Photo - Public Domain Pictures">
            <a:extLst>
              <a:ext uri="{FF2B5EF4-FFF2-40B4-BE49-F238E27FC236}">
                <a16:creationId xmlns:a16="http://schemas.microsoft.com/office/drawing/2014/main" id="{101B769B-E0A7-614D-950A-808A04632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850252" y="3730906"/>
            <a:ext cx="3293748" cy="2396762"/>
          </a:xfrm>
          <a:prstGeom prst="rect">
            <a:avLst/>
          </a:prstGeom>
        </p:spPr>
      </p:pic>
      <p:pic>
        <p:nvPicPr>
          <p:cNvPr id="8" name="Picture 7" descr="Download Education Picture HQ PNG Image | FreePNGImg">
            <a:extLst>
              <a:ext uri="{FF2B5EF4-FFF2-40B4-BE49-F238E27FC236}">
                <a16:creationId xmlns:a16="http://schemas.microsoft.com/office/drawing/2014/main" id="{8587593E-63E9-3047-BD04-0351888456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605670" y="1325103"/>
            <a:ext cx="3538330" cy="230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14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3926" y="585726"/>
            <a:ext cx="8316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000" b="1" dirty="0">
                <a:solidFill>
                  <a:srgbClr val="3C1B71"/>
                </a:solidFill>
                <a:latin typeface="Arial"/>
                <a:cs typeface="Arial Unicode MS"/>
              </a:rPr>
              <a:t>Background: Putting it Together</a:t>
            </a:r>
            <a:endParaRPr lang="en-US" sz="4000" b="1" dirty="0">
              <a:solidFill>
                <a:srgbClr val="000000"/>
              </a:solidFill>
              <a:latin typeface="Arial"/>
              <a:cs typeface="Arial Unicode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00889" y="6302963"/>
            <a:ext cx="318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Department of Sociology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663B9C-1162-E44E-8217-61C9C43AC003}"/>
              </a:ext>
            </a:extLst>
          </p:cNvPr>
          <p:cNvSpPr txBox="1"/>
          <p:nvPr/>
        </p:nvSpPr>
        <p:spPr>
          <a:xfrm>
            <a:off x="413926" y="1567543"/>
            <a:ext cx="847607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Ecological habitus: </a:t>
            </a:r>
            <a:r>
              <a:rPr lang="en-US" sz="2200" dirty="0"/>
              <a:t>measured as exposure to environments through outdoor leisure activity (practice), and may contribute to perceptions of local climate change.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Leisure outdoor activity and education could yield greater </a:t>
            </a:r>
            <a:r>
              <a:rPr lang="en-US" sz="2200" b="1" dirty="0"/>
              <a:t>ecological capital stock </a:t>
            </a:r>
            <a:r>
              <a:rPr lang="en-US" sz="2200" dirty="0"/>
              <a:t>(e.g., environmental awareness, knowledge, attitudes).</a:t>
            </a:r>
          </a:p>
          <a:p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Ecological capital may overlap with cultural capital and other forms of capital (e.g., resources) that intersect with an ecological habitus.</a:t>
            </a:r>
          </a:p>
        </p:txBody>
      </p:sp>
    </p:spTree>
    <p:extLst>
      <p:ext uri="{BB962C8B-B14F-4D97-AF65-F5344CB8AC3E}">
        <p14:creationId xmlns:p14="http://schemas.microsoft.com/office/powerpoint/2010/main" val="91308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3925" y="573851"/>
            <a:ext cx="87300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000" b="1" dirty="0">
                <a:solidFill>
                  <a:srgbClr val="3C1B71"/>
                </a:solidFill>
                <a:latin typeface="Arial"/>
                <a:cs typeface="Arial Unicode MS"/>
              </a:rPr>
              <a:t>Background: Why Atlantic Canada?</a:t>
            </a:r>
            <a:endParaRPr lang="en-US" sz="4000" b="1" dirty="0">
              <a:solidFill>
                <a:srgbClr val="000000"/>
              </a:solidFill>
              <a:latin typeface="Arial"/>
              <a:cs typeface="Arial Unicode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00889" y="6302963"/>
            <a:ext cx="318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Department of Sociology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663B9C-1162-E44E-8217-61C9C43AC003}"/>
              </a:ext>
            </a:extLst>
          </p:cNvPr>
          <p:cNvSpPr txBox="1"/>
          <p:nvPr/>
        </p:nvSpPr>
        <p:spPr>
          <a:xfrm>
            <a:off x="413925" y="1859339"/>
            <a:ext cx="84760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Atlantic Canadian </a:t>
            </a:r>
            <a:r>
              <a:rPr lang="en-US" sz="1600" dirty="0"/>
              <a:t>(Newfoundland and Labrador, New Brunswick, Nova Scotia, and Prince Edward Island) </a:t>
            </a:r>
            <a:r>
              <a:rPr lang="en-US" sz="2000" dirty="0"/>
              <a:t>region has experienced substantial environmental change and has a long history of environmental awareness.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7" name="Picture 6" descr="Atlantic | The Canadian CED Network">
            <a:extLst>
              <a:ext uri="{FF2B5EF4-FFF2-40B4-BE49-F238E27FC236}">
                <a16:creationId xmlns:a16="http://schemas.microsoft.com/office/drawing/2014/main" id="{2E6DB614-1221-0242-A0E8-3E568A792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848595" y="2909456"/>
            <a:ext cx="3295405" cy="3182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EC1ECD-4B79-FD40-8E46-0935141F523E}"/>
              </a:ext>
            </a:extLst>
          </p:cNvPr>
          <p:cNvSpPr txBox="1"/>
          <p:nvPr/>
        </p:nvSpPr>
        <p:spPr>
          <a:xfrm>
            <a:off x="413924" y="2921331"/>
            <a:ext cx="543467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Express more pro-environmental</a:t>
            </a:r>
          </a:p>
          <a:p>
            <a:r>
              <a:rPr lang="en-US" sz="2000" dirty="0"/>
              <a:t>      attitudes than the rest of the</a:t>
            </a:r>
          </a:p>
          <a:p>
            <a:r>
              <a:rPr lang="en-US" sz="2000" dirty="0"/>
              <a:t>      country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environics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, 2018).	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Large rural populations that rely on resource extractive industries (e.g., forestry, agriculture, fishing).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Intensive deforestation, few old growth forest left, industrial pollution, etc.</a:t>
            </a:r>
          </a:p>
        </p:txBody>
      </p:sp>
    </p:spTree>
    <p:extLst>
      <p:ext uri="{BB962C8B-B14F-4D97-AF65-F5344CB8AC3E}">
        <p14:creationId xmlns:p14="http://schemas.microsoft.com/office/powerpoint/2010/main" val="24359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3926" y="573851"/>
            <a:ext cx="800570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000" b="1" dirty="0">
                <a:solidFill>
                  <a:srgbClr val="3B1B70"/>
                </a:solidFill>
                <a:latin typeface="Arial"/>
                <a:cs typeface="Arial Unicode MS"/>
              </a:rPr>
              <a:t> Data</a:t>
            </a:r>
          </a:p>
          <a:p>
            <a:pPr>
              <a:spcAft>
                <a:spcPts val="2400"/>
              </a:spcAft>
              <a:buSzPct val="75000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BE7AEE-32C1-B841-81B6-D20C56A8DCEC}"/>
              </a:ext>
            </a:extLst>
          </p:cNvPr>
          <p:cNvSpPr txBox="1"/>
          <p:nvPr/>
        </p:nvSpPr>
        <p:spPr>
          <a:xfrm>
            <a:off x="5700889" y="6302963"/>
            <a:ext cx="318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Department of Sociology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83117D-5190-C04D-9939-6BEC13C1E610}"/>
              </a:ext>
            </a:extLst>
          </p:cNvPr>
          <p:cNvSpPr txBox="1"/>
          <p:nvPr/>
        </p:nvSpPr>
        <p:spPr>
          <a:xfrm>
            <a:off x="413925" y="1484415"/>
            <a:ext cx="80057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Data</a:t>
            </a:r>
            <a:r>
              <a:rPr lang="en-US" sz="2400" dirty="0"/>
              <a:t>: Perceptions of Environmental Change in Atlantic Canada Survey –funded by Future Ocean and Coastal Infrastructure’s (FOCI)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Collection:</a:t>
            </a:r>
            <a:r>
              <a:rPr lang="en-US" sz="2400" dirty="0"/>
              <a:t> Online survey between February to April 2021.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Sample size</a:t>
            </a:r>
            <a:r>
              <a:rPr lang="en-US" sz="2400" dirty="0"/>
              <a:t>: 1,119.</a:t>
            </a:r>
          </a:p>
        </p:txBody>
      </p:sp>
    </p:spTree>
    <p:extLst>
      <p:ext uri="{BB962C8B-B14F-4D97-AF65-F5344CB8AC3E}">
        <p14:creationId xmlns:p14="http://schemas.microsoft.com/office/powerpoint/2010/main" val="342581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A1A4F27-220C-8D43-B1C3-2021EB14FE2F}"/>
              </a:ext>
            </a:extLst>
          </p:cNvPr>
          <p:cNvSpPr txBox="1"/>
          <p:nvPr/>
        </p:nvSpPr>
        <p:spPr>
          <a:xfrm>
            <a:off x="5700889" y="6302963"/>
            <a:ext cx="318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Department of Sociology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2525D0-84B5-3C4C-836D-9C878BC6CC4C}"/>
              </a:ext>
            </a:extLst>
          </p:cNvPr>
          <p:cNvSpPr txBox="1"/>
          <p:nvPr/>
        </p:nvSpPr>
        <p:spPr>
          <a:xfrm>
            <a:off x="413926" y="345374"/>
            <a:ext cx="831443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800" b="1" dirty="0">
                <a:solidFill>
                  <a:srgbClr val="3B1B70"/>
                </a:solidFill>
                <a:latin typeface="Arial"/>
                <a:cs typeface="Arial Unicode MS"/>
              </a:rPr>
              <a:t>Analytic Sample &amp; Methods</a:t>
            </a:r>
          </a:p>
          <a:p>
            <a:pPr marL="685800" indent="-685800">
              <a:buFont typeface="Arial"/>
              <a:buChar char="•"/>
            </a:pPr>
            <a:endParaRPr lang="en-US" sz="24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400" dirty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5400" b="1" dirty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C1768-0AC2-C545-A300-A419BDE45A63}"/>
              </a:ext>
            </a:extLst>
          </p:cNvPr>
          <p:cNvSpPr txBox="1"/>
          <p:nvPr/>
        </p:nvSpPr>
        <p:spPr>
          <a:xfrm>
            <a:off x="413926" y="1299481"/>
            <a:ext cx="788692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Analytic sample </a:t>
            </a:r>
            <a:r>
              <a:rPr lang="en-US" sz="2800" dirty="0"/>
              <a:t>= 1,063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Describe and summarize outdoor leisure activities using Principal Component Analysis (PCA).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Method</a:t>
            </a:r>
            <a:r>
              <a:rPr lang="en-US" sz="2800" dirty="0"/>
              <a:t>: Stepwise logistic regressions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5508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1022</TotalTime>
  <Words>834</Words>
  <Application>Microsoft Macintosh PowerPoint</Application>
  <PresentationFormat>On-screen Show (4:3)</PresentationFormat>
  <Paragraphs>165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UWO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Wilson</dc:creator>
  <cp:lastModifiedBy>Matthew Stackhouse</cp:lastModifiedBy>
  <cp:revision>90</cp:revision>
  <cp:lastPrinted>2012-01-12T15:01:17Z</cp:lastPrinted>
  <dcterms:created xsi:type="dcterms:W3CDTF">2011-12-23T15:22:14Z</dcterms:created>
  <dcterms:modified xsi:type="dcterms:W3CDTF">2022-05-30T22:17:36Z</dcterms:modified>
</cp:coreProperties>
</file>